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5" r:id="rId2"/>
    <p:sldId id="257" r:id="rId3"/>
    <p:sldId id="258" r:id="rId4"/>
    <p:sldId id="264" r:id="rId5"/>
    <p:sldId id="259" r:id="rId6"/>
    <p:sldId id="260" r:id="rId7"/>
    <p:sldId id="267" r:id="rId8"/>
    <p:sldId id="262" r:id="rId9"/>
    <p:sldId id="261" r:id="rId10"/>
    <p:sldId id="266" r:id="rId11"/>
    <p:sldId id="297" r:id="rId12"/>
    <p:sldId id="609" r:id="rId13"/>
    <p:sldId id="632" r:id="rId14"/>
    <p:sldId id="633" r:id="rId15"/>
    <p:sldId id="634" r:id="rId16"/>
    <p:sldId id="635" r:id="rId17"/>
    <p:sldId id="636" r:id="rId18"/>
    <p:sldId id="626" r:id="rId19"/>
    <p:sldId id="637" r:id="rId20"/>
    <p:sldId id="638" r:id="rId21"/>
    <p:sldId id="639" r:id="rId22"/>
    <p:sldId id="315" r:id="rId23"/>
    <p:sldId id="640" r:id="rId24"/>
    <p:sldId id="641" r:id="rId25"/>
    <p:sldId id="64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66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5BB45-FEBB-4292-BDDA-8CCCB9225E07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CBFF2-500C-40D5-B21D-5A164195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7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BE1B2-9220-445B-A04B-325BFC373D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CE598-072A-02EA-B38A-B44391EE1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46C6-A7EA-FE20-16E7-A729CD506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B1B9-F685-2B2E-4DC3-C3B5CB1E1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3181C-9E5B-946F-B9D1-4E0C930F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B5891-31AB-1FDF-6C81-6A9F7A6B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8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AA65-C75B-16F0-B801-C59465AF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845EA8-C447-8D20-8F43-62C222687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2A017-D8DA-DAA5-24D5-B665F135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1A249-F996-BB0A-65B3-6F0B262AB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E8234-D101-C48C-EC01-1BF7A5C1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6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9CA4DC-A48F-FBB6-5621-AB0EB757B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5B701D-DE96-211A-7D61-0B1E5B4DA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885D1-3D96-9121-A08D-386CF6B12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F94DC-8DD3-78C5-A32C-12E6758C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FA42F-BEC3-4F7F-DE62-32FB5FC9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5AFB-C489-43F2-A6BE-DA9764C56FD7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C28FE-DDA4-487F-9369-A752D9374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2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038F-1255-F385-E170-25D082BC1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0CD8F-65AF-CA46-530F-D52819144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3963D-FA2C-51E9-9F48-CB0FC299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535AD-BA55-39F1-74D4-3F02755E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8854-CA55-E1E6-A23E-220E3B0B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0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F5F7-63A2-2920-8824-A6C1C515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9668F-2DB7-CDD7-C6B2-BC4B880C1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0B7BA-8273-0E37-796E-10839C03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B248E-C9B9-0BB9-8E78-8DE35224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6F487-BD8F-BE40-1621-4327A397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1DC57-1B5D-9651-59EB-C389BD95B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71975-8BB2-5806-65B1-70C0AAF79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2FD1B-9A3E-615A-7F95-3797CA3EE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3CCF4-B96D-732D-4177-89499661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8B55C-AF47-D7DB-4E69-4FA7B4F52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54B27-4AC5-D79D-8072-FDABBD6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8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AE5F-B2E9-4528-3A78-82D98B23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2C115-800D-CC3B-C9DC-B119A3B5C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52CE0-588B-0B7D-01E4-96BF48D69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2A666-C495-B761-C042-798901AFE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1C2A80-4239-DC43-A243-070E7766F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896226-C867-AD28-30F6-5B62D788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134BC-C08E-5584-D829-80A64577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F92E4-969F-306B-3D72-F994B94E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0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A336-95CE-AE2F-F90F-30D03AB2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FDFCF-BECB-59E5-CB87-7BDBA566B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A7C7A-DDBE-A8BB-0890-1ADCC103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6713F-8636-B555-41F7-46C59693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12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29FE97-243D-8954-3E88-CF63F4FB1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59BC7-8F9E-D9B4-B199-12D3057D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80A7A-81A2-000B-FB57-13564404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3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9669-7269-6E87-03B5-51A3881D6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59196-FC9E-170F-C67F-F1A5D7252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3F0BB-6139-28A8-456E-A4E9C3EFC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BD916-5A73-8E55-8D11-3E50049AE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C98C0-CAB6-281F-1BCA-3220371E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16DD9-29AE-C8E3-94F2-03EDA7AA8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1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5F408-5302-3BB9-CEAB-AB54F4A2F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437930-4FEC-C924-0FE9-799874145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BD9C0-5AD3-ADE9-FE36-5E2CC2606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39C0B-1E30-6D6C-5A54-07CA3F2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11787-6A1C-28AD-0F5E-A6C91B87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6B746-CFBA-53B5-6C7F-232C3442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3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40099-2B0B-B45F-FB9E-B1291A18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68A5F-671E-64E4-60D5-01D765D0B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F8928-03C3-23F4-CAD5-4ADF338D4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1D87D-2057-4DF3-9E6C-349EAC9C75B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5C130-467D-7219-AB37-9E0DC0EE6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4153D-39C6-BED2-970F-CDBD87A32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CA70-3120-4486-B4DE-C74E2F264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shark head&#10;&#10;Description automatically generated">
            <a:extLst>
              <a:ext uri="{FF2B5EF4-FFF2-40B4-BE49-F238E27FC236}">
                <a16:creationId xmlns:a16="http://schemas.microsoft.com/office/drawing/2014/main" id="{B8016986-00A0-5C0B-7399-17E057724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892653"/>
            <a:ext cx="6336046" cy="2898741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2" name="Picture 2" descr="Blue Water Background Free Stock Photo | picjumbo">
            <a:extLst>
              <a:ext uri="{FF2B5EF4-FFF2-40B4-BE49-F238E27FC236}">
                <a16:creationId xmlns:a16="http://schemas.microsoft.com/office/drawing/2014/main" id="{FF4D7526-A08D-CB3C-48F3-CA0DDF52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4655" y="484632"/>
            <a:ext cx="3918686" cy="588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6C0A6-7DE5-949B-F1FA-9F00C557EA97}"/>
              </a:ext>
            </a:extLst>
          </p:cNvPr>
          <p:cNvSpPr txBox="1"/>
          <p:nvPr/>
        </p:nvSpPr>
        <p:spPr>
          <a:xfrm>
            <a:off x="1856792" y="5337110"/>
            <a:ext cx="436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genial" panose="02000503040000020004" pitchFamily="2" charset="0"/>
              </a:rPr>
              <a:t>School Advisory Council Meeting</a:t>
            </a:r>
          </a:p>
          <a:p>
            <a:pPr algn="ctr"/>
            <a:r>
              <a:rPr lang="en-US" dirty="0">
                <a:latin typeface="Congenial" panose="02000503040000020004" pitchFamily="2" charset="0"/>
              </a:rPr>
              <a:t>September 20, 2023</a:t>
            </a:r>
          </a:p>
        </p:txBody>
      </p:sp>
    </p:spTree>
    <p:extLst>
      <p:ext uri="{BB962C8B-B14F-4D97-AF65-F5344CB8AC3E}">
        <p14:creationId xmlns:p14="http://schemas.microsoft.com/office/powerpoint/2010/main" val="234306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D695D1-89AF-CA54-26C1-760C19A27B80}"/>
              </a:ext>
            </a:extLst>
          </p:cNvPr>
          <p:cNvSpPr txBox="1"/>
          <p:nvPr/>
        </p:nvSpPr>
        <p:spPr>
          <a:xfrm>
            <a:off x="744894" y="-2271886"/>
            <a:ext cx="6696453" cy="36436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Coming Soon…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24BCB-E7F6-8D57-9A5D-9512133F0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3" t="12585" r="66556" b="6054"/>
          <a:stretch/>
        </p:blipFill>
        <p:spPr>
          <a:xfrm>
            <a:off x="658096" y="1520201"/>
            <a:ext cx="3797469" cy="475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31274-7475-0FFB-E1C6-CEFF99CB7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5" t="7414" r="55765" b="10409"/>
          <a:stretch/>
        </p:blipFill>
        <p:spPr>
          <a:xfrm>
            <a:off x="5818909" y="183308"/>
            <a:ext cx="5470186" cy="33714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F5749A-03C6-4555-00F4-C659C5A04CA3}"/>
              </a:ext>
            </a:extLst>
          </p:cNvPr>
          <p:cNvSpPr/>
          <p:nvPr/>
        </p:nvSpPr>
        <p:spPr>
          <a:xfrm>
            <a:off x="7209426" y="4255597"/>
            <a:ext cx="45564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Quarterly Newsletter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6E4F5DCC-DCB5-7ED2-A66B-48560777AA73}"/>
              </a:ext>
            </a:extLst>
          </p:cNvPr>
          <p:cNvSpPr/>
          <p:nvPr/>
        </p:nvSpPr>
        <p:spPr>
          <a:xfrm>
            <a:off x="5594466" y="2968231"/>
            <a:ext cx="806335" cy="80366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Full Sail University : IE Abroad">
            <a:extLst>
              <a:ext uri="{FF2B5EF4-FFF2-40B4-BE49-F238E27FC236}">
                <a16:creationId xmlns:a16="http://schemas.microsoft.com/office/drawing/2014/main" id="{16D863FD-B68A-9067-973D-8833302E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83" y="3977589"/>
            <a:ext cx="1528763" cy="152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ollege Fair Sept. 20 at Richardson High School - Richardson ISD - RISD We  Are One">
            <a:extLst>
              <a:ext uri="{FF2B5EF4-FFF2-40B4-BE49-F238E27FC236}">
                <a16:creationId xmlns:a16="http://schemas.microsoft.com/office/drawing/2014/main" id="{72C9B35C-CBFD-31E2-0B95-DFDDD08CA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631" y="2251707"/>
            <a:ext cx="1901613" cy="95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28AE3AB-ADE4-4E99-BF0D-79E17C6565B3" descr="imagejpeg_0.jpg">
            <a:extLst>
              <a:ext uri="{FF2B5EF4-FFF2-40B4-BE49-F238E27FC236}">
                <a16:creationId xmlns:a16="http://schemas.microsoft.com/office/drawing/2014/main" id="{A785FCBB-A355-F36C-E182-825021DE4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79" y="3895603"/>
            <a:ext cx="1967458" cy="262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Midsummer/Jersey - STC - Sacramento Theatre Company">
            <a:extLst>
              <a:ext uri="{FF2B5EF4-FFF2-40B4-BE49-F238E27FC236}">
                <a16:creationId xmlns:a16="http://schemas.microsoft.com/office/drawing/2014/main" id="{D14305FD-74CC-72BF-1E84-6197F59BC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43"/>
          <a:stretch/>
        </p:blipFill>
        <p:spPr bwMode="auto">
          <a:xfrm>
            <a:off x="4705090" y="5659838"/>
            <a:ext cx="1373293" cy="105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1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cap="none" dirty="0">
                <a:solidFill>
                  <a:srgbClr val="FFFFFF"/>
                </a:solidFill>
                <a:latin typeface="Congenial" panose="02000503040000020004" pitchFamily="2" charset="0"/>
              </a:rPr>
              <a:t>State of Our School…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B240B1B-B86D-4F99-9D43-7B1F1C5EC5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598582"/>
              </p:ext>
            </p:extLst>
          </p:nvPr>
        </p:nvGraphicFramePr>
        <p:xfrm>
          <a:off x="738420" y="2444036"/>
          <a:ext cx="8787078" cy="2696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3132">
                  <a:extLst>
                    <a:ext uri="{9D8B030D-6E8A-4147-A177-3AD203B41FA5}">
                      <a16:colId xmlns:a16="http://schemas.microsoft.com/office/drawing/2014/main" val="1426938470"/>
                    </a:ext>
                  </a:extLst>
                </a:gridCol>
                <a:gridCol w="2320603">
                  <a:extLst>
                    <a:ext uri="{9D8B030D-6E8A-4147-A177-3AD203B41FA5}">
                      <a16:colId xmlns:a16="http://schemas.microsoft.com/office/drawing/2014/main" val="2485736391"/>
                    </a:ext>
                  </a:extLst>
                </a:gridCol>
                <a:gridCol w="2442740">
                  <a:extLst>
                    <a:ext uri="{9D8B030D-6E8A-4147-A177-3AD203B41FA5}">
                      <a16:colId xmlns:a16="http://schemas.microsoft.com/office/drawing/2014/main" val="4198205661"/>
                    </a:ext>
                  </a:extLst>
                </a:gridCol>
                <a:gridCol w="2320603">
                  <a:extLst>
                    <a:ext uri="{9D8B030D-6E8A-4147-A177-3AD203B41FA5}">
                      <a16:colId xmlns:a16="http://schemas.microsoft.com/office/drawing/2014/main" val="4011815423"/>
                    </a:ext>
                  </a:extLst>
                </a:gridCol>
              </a:tblGrid>
              <a:tr h="449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Cambridge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General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60787"/>
                  </a:ext>
                </a:extLst>
              </a:tr>
              <a:tr h="449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102/ 46%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200494"/>
                  </a:ext>
                </a:extLst>
              </a:tr>
              <a:tr h="449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2000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101/ 53%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384004"/>
                  </a:ext>
                </a:extLst>
              </a:tr>
              <a:tr h="449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en-US" sz="2000" baseline="30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97/ 43%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904533"/>
                  </a:ext>
                </a:extLst>
              </a:tr>
              <a:tr h="449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n-US" sz="200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63/ 39%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41538"/>
                  </a:ext>
                </a:extLst>
              </a:tr>
              <a:tr h="4493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363/ 45%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137529"/>
                  </a:ext>
                </a:extLst>
              </a:tr>
            </a:tbl>
          </a:graphicData>
        </a:graphic>
      </p:graphicFrame>
      <p:pic>
        <p:nvPicPr>
          <p:cNvPr id="1026" name="Picture 2" descr="University of Cambridge - Wikipedia">
            <a:extLst>
              <a:ext uri="{FF2B5EF4-FFF2-40B4-BE49-F238E27FC236}">
                <a16:creationId xmlns:a16="http://schemas.microsoft.com/office/drawing/2014/main" id="{C5161108-2B5D-4D9C-BDF2-A8144FBC4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406" y="3792089"/>
            <a:ext cx="1576752" cy="184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38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7C7F37-B483-933D-8500-DD216A642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087766"/>
              </p:ext>
            </p:extLst>
          </p:nvPr>
        </p:nvGraphicFramePr>
        <p:xfrm>
          <a:off x="932473" y="579782"/>
          <a:ext cx="6004659" cy="487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7337">
                  <a:extLst>
                    <a:ext uri="{9D8B030D-6E8A-4147-A177-3AD203B41FA5}">
                      <a16:colId xmlns:a16="http://schemas.microsoft.com/office/drawing/2014/main" val="17647312"/>
                    </a:ext>
                  </a:extLst>
                </a:gridCol>
                <a:gridCol w="1085774">
                  <a:extLst>
                    <a:ext uri="{9D8B030D-6E8A-4147-A177-3AD203B41FA5}">
                      <a16:colId xmlns:a16="http://schemas.microsoft.com/office/drawing/2014/main" val="2626914025"/>
                    </a:ext>
                  </a:extLst>
                </a:gridCol>
                <a:gridCol w="1085774">
                  <a:extLst>
                    <a:ext uri="{9D8B030D-6E8A-4147-A177-3AD203B41FA5}">
                      <a16:colId xmlns:a16="http://schemas.microsoft.com/office/drawing/2014/main" val="2518491155"/>
                    </a:ext>
                  </a:extLst>
                </a:gridCol>
                <a:gridCol w="1085774">
                  <a:extLst>
                    <a:ext uri="{9D8B030D-6E8A-4147-A177-3AD203B41FA5}">
                      <a16:colId xmlns:a16="http://schemas.microsoft.com/office/drawing/2014/main" val="3325526396"/>
                    </a:ext>
                  </a:extLst>
                </a:gridCol>
              </a:tblGrid>
              <a:tr h="440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 Name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Students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Scale Score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Percentage in</a:t>
                      </a:r>
                      <a:b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Level 3 or Above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468548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U.S. HISTORY EOC STATE TOTALS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189,980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671710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OASIS CHARTER HIGH SCHOOL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505586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 MYERS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077014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FORT MYERS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630599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CAPE CORAL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2871800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RIVERDALE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7932601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CYPRESS LAKE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194008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ESTERO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069538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466108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IDA S. BAKER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276187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LEHIGH SENIOR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06166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BONITA SPRINGS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143631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CHARTER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156462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MARINER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386585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COAST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741247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 LEE COUNTY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612745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SOUTH FORT MYERS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874592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DUNBAR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978704"/>
                  </a:ext>
                </a:extLst>
              </a:tr>
              <a:tr h="1528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PARK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02" marR="8902" marT="89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825386"/>
                  </a:ext>
                </a:extLst>
              </a:tr>
            </a:tbl>
          </a:graphicData>
        </a:graphic>
      </p:graphicFrame>
      <p:pic>
        <p:nvPicPr>
          <p:cNvPr id="8194" name="Picture 2" descr="U.S. History">
            <a:extLst>
              <a:ext uri="{FF2B5EF4-FFF2-40B4-BE49-F238E27FC236}">
                <a16:creationId xmlns:a16="http://schemas.microsoft.com/office/drawing/2014/main" id="{E20370FA-B8A8-4E17-E3E3-4C8B814C9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29" y="2373923"/>
            <a:ext cx="39814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ortanix Partners Get First Partner Program with New Channel Leader">
            <a:extLst>
              <a:ext uri="{FF2B5EF4-FFF2-40B4-BE49-F238E27FC236}">
                <a16:creationId xmlns:a16="http://schemas.microsoft.com/office/drawing/2014/main" id="{DB473978-B882-E6D1-E266-82B3A93BB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209" y="579782"/>
            <a:ext cx="2179890" cy="147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439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9AA59DE-CCC6-4B10-2C03-C7BCED671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60112"/>
              </p:ext>
            </p:extLst>
          </p:nvPr>
        </p:nvGraphicFramePr>
        <p:xfrm>
          <a:off x="597144" y="136245"/>
          <a:ext cx="7834679" cy="6416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1251">
                  <a:extLst>
                    <a:ext uri="{9D8B030D-6E8A-4147-A177-3AD203B41FA5}">
                      <a16:colId xmlns:a16="http://schemas.microsoft.com/office/drawing/2014/main" val="4077166901"/>
                    </a:ext>
                  </a:extLst>
                </a:gridCol>
                <a:gridCol w="1682022">
                  <a:extLst>
                    <a:ext uri="{9D8B030D-6E8A-4147-A177-3AD203B41FA5}">
                      <a16:colId xmlns:a16="http://schemas.microsoft.com/office/drawing/2014/main" val="3069463864"/>
                    </a:ext>
                  </a:extLst>
                </a:gridCol>
                <a:gridCol w="1460703">
                  <a:extLst>
                    <a:ext uri="{9D8B030D-6E8A-4147-A177-3AD203B41FA5}">
                      <a16:colId xmlns:a16="http://schemas.microsoft.com/office/drawing/2014/main" val="1741352193"/>
                    </a:ext>
                  </a:extLst>
                </a:gridCol>
                <a:gridCol w="1460703">
                  <a:extLst>
                    <a:ext uri="{9D8B030D-6E8A-4147-A177-3AD203B41FA5}">
                      <a16:colId xmlns:a16="http://schemas.microsoft.com/office/drawing/2014/main" val="3287720592"/>
                    </a:ext>
                  </a:extLst>
                </a:gridCol>
              </a:tblGrid>
              <a:tr h="4613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 Name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Students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Scale Score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Percentage in </a:t>
                      </a:r>
                      <a:b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Level 3 or Above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185251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BIOLOGY 1 EOC STATE TOTALS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215,288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403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229541"/>
                  </a:ext>
                </a:extLst>
              </a:tr>
              <a:tr h="31069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BONITA SPRINGS CHARTER SCHOOL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105439"/>
                  </a:ext>
                </a:extLst>
              </a:tr>
              <a:tr h="39039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FLORIDA SOUTHWESTERN COLLEGIATE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605392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MID CAPE GLOBAL ACADEMY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28858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SIX MILE CHARTER ACADEMY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490609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OASIS CHARTER HIGH SCHOOL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205902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FORT MYERS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212570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 MYERS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544201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ESTERO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538813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7276436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RIVERDALE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453831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IDA S. BAKER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38403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BONITA SPRINGS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1181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CHARTER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473050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CAPE CORAL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518370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MARINER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995818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CYPRESS LAKE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863618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SOUTH FORT MYERS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984477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 LEE COUNTY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140861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LEHIGH SENIOR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480573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COAST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294300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DUNBAR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693185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PARK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159884"/>
                  </a:ext>
                </a:extLst>
              </a:tr>
              <a:tr h="198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NICHOLAS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772" marR="6772" marT="677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330397"/>
                  </a:ext>
                </a:extLst>
              </a:tr>
            </a:tbl>
          </a:graphicData>
        </a:graphic>
      </p:graphicFrame>
      <p:pic>
        <p:nvPicPr>
          <p:cNvPr id="9218" name="Picture 2" descr="Biology Stock Illustrations – 677,835 Biology Stock Illustrations, Vectors  &amp; Clipart - Dreamstime">
            <a:extLst>
              <a:ext uri="{FF2B5EF4-FFF2-40B4-BE49-F238E27FC236}">
                <a16:creationId xmlns:a16="http://schemas.microsoft.com/office/drawing/2014/main" id="{57F6FA5E-CF87-BD70-E49C-3D5E2232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240" y="1881554"/>
            <a:ext cx="2497014" cy="24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671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58C765-C9DA-4B22-2300-858843B7FE4D}"/>
              </a:ext>
            </a:extLst>
          </p:cNvPr>
          <p:cNvGraphicFramePr>
            <a:graphicFrameLocks noGrp="1"/>
          </p:cNvGraphicFramePr>
          <p:nvPr/>
        </p:nvGraphicFramePr>
        <p:xfrm>
          <a:off x="343056" y="170774"/>
          <a:ext cx="7814115" cy="5885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135">
                  <a:extLst>
                    <a:ext uri="{9D8B030D-6E8A-4147-A177-3AD203B41FA5}">
                      <a16:colId xmlns:a16="http://schemas.microsoft.com/office/drawing/2014/main" val="3486986973"/>
                    </a:ext>
                  </a:extLst>
                </a:gridCol>
                <a:gridCol w="1238995">
                  <a:extLst>
                    <a:ext uri="{9D8B030D-6E8A-4147-A177-3AD203B41FA5}">
                      <a16:colId xmlns:a16="http://schemas.microsoft.com/office/drawing/2014/main" val="6620638"/>
                    </a:ext>
                  </a:extLst>
                </a:gridCol>
                <a:gridCol w="1238995">
                  <a:extLst>
                    <a:ext uri="{9D8B030D-6E8A-4147-A177-3AD203B41FA5}">
                      <a16:colId xmlns:a16="http://schemas.microsoft.com/office/drawing/2014/main" val="2648239884"/>
                    </a:ext>
                  </a:extLst>
                </a:gridCol>
                <a:gridCol w="1238995">
                  <a:extLst>
                    <a:ext uri="{9D8B030D-6E8A-4147-A177-3AD203B41FA5}">
                      <a16:colId xmlns:a16="http://schemas.microsoft.com/office/drawing/2014/main" val="941937413"/>
                    </a:ext>
                  </a:extLst>
                </a:gridCol>
                <a:gridCol w="1238995">
                  <a:extLst>
                    <a:ext uri="{9D8B030D-6E8A-4147-A177-3AD203B41FA5}">
                      <a16:colId xmlns:a16="http://schemas.microsoft.com/office/drawing/2014/main" val="3675571180"/>
                    </a:ext>
                  </a:extLst>
                </a:gridCol>
              </a:tblGrid>
              <a:tr h="7564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 Name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Students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Scale Score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Percentage in</a:t>
                      </a:r>
                      <a:b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Level 3 or Above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4597798"/>
                  </a:ext>
                </a:extLst>
              </a:tr>
              <a:tr h="506618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FLORIDA SOUTHWESTERN COLLEGIATE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841408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OASIS CHARTER HIGH SCHOOL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30543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FORT MYERS HIGH SCHOOL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697773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 MYERS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68123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CAPE CORAL HIGH SCHOOL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378770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ESTERO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725455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BONITA SPRINGS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854357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208231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CYPRESS LAKE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726789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RIVERDALE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820600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IDA S. BAKER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4674709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CHARTER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780604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MARINER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3144263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LEHIGH SENIOR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438432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SOUTH FORT MYERS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841333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 LEE COUNTY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721314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DUNBAR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084668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COAST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709756"/>
                  </a:ext>
                </a:extLst>
              </a:tr>
              <a:tr h="256832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PARK HIGH SCHOOL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48" marR="6448" marT="644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847684"/>
                  </a:ext>
                </a:extLst>
              </a:tr>
            </a:tbl>
          </a:graphicData>
        </a:graphic>
      </p:graphicFrame>
      <p:pic>
        <p:nvPicPr>
          <p:cNvPr id="10242" name="Picture 2" descr="2022-23 FAST Grades 3-10 ELA Reading and Grades 3-10 Mathematics Fact Sheet">
            <a:extLst>
              <a:ext uri="{FF2B5EF4-FFF2-40B4-BE49-F238E27FC236}">
                <a16:creationId xmlns:a16="http://schemas.microsoft.com/office/drawing/2014/main" id="{EA14FABF-4C3C-E247-64C1-DFED50C2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232" y="2778737"/>
            <a:ext cx="2877973" cy="98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63936C-F3C8-2D56-FCB5-33943040327C}"/>
              </a:ext>
            </a:extLst>
          </p:cNvPr>
          <p:cNvSpPr txBox="1"/>
          <p:nvPr/>
        </p:nvSpPr>
        <p:spPr>
          <a:xfrm>
            <a:off x="8915400" y="2092569"/>
            <a:ext cx="1978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ELA 9</a:t>
            </a:r>
            <a:r>
              <a:rPr lang="en-US" sz="3000" baseline="30000" dirty="0"/>
              <a:t>th</a:t>
            </a: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4614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22-23 FAST Grades 3-10 ELA Reading and Grades 3-10 Mathematics Fact Sheet">
            <a:extLst>
              <a:ext uri="{FF2B5EF4-FFF2-40B4-BE49-F238E27FC236}">
                <a16:creationId xmlns:a16="http://schemas.microsoft.com/office/drawing/2014/main" id="{EA14FABF-4C3C-E247-64C1-DFED50C2C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232" y="2778737"/>
            <a:ext cx="2877973" cy="98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63936C-F3C8-2D56-FCB5-33943040327C}"/>
              </a:ext>
            </a:extLst>
          </p:cNvPr>
          <p:cNvSpPr txBox="1"/>
          <p:nvPr/>
        </p:nvSpPr>
        <p:spPr>
          <a:xfrm>
            <a:off x="8915400" y="2092569"/>
            <a:ext cx="19782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ELA 10</a:t>
            </a:r>
            <a:r>
              <a:rPr lang="en-US" sz="3000" baseline="30000" dirty="0"/>
              <a:t>th</a:t>
            </a:r>
            <a:r>
              <a:rPr lang="en-US" sz="3000" dirty="0"/>
              <a:t>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5DFBD67-AAC6-7BE8-54B2-90CEDB4374EF}"/>
              </a:ext>
            </a:extLst>
          </p:cNvPr>
          <p:cNvGraphicFramePr>
            <a:graphicFrameLocks noGrp="1"/>
          </p:cNvGraphicFramePr>
          <p:nvPr/>
        </p:nvGraphicFramePr>
        <p:xfrm>
          <a:off x="399726" y="342534"/>
          <a:ext cx="7891420" cy="5679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7505">
                  <a:extLst>
                    <a:ext uri="{9D8B030D-6E8A-4147-A177-3AD203B41FA5}">
                      <a16:colId xmlns:a16="http://schemas.microsoft.com/office/drawing/2014/main" val="2208711739"/>
                    </a:ext>
                  </a:extLst>
                </a:gridCol>
                <a:gridCol w="1144689">
                  <a:extLst>
                    <a:ext uri="{9D8B030D-6E8A-4147-A177-3AD203B41FA5}">
                      <a16:colId xmlns:a16="http://schemas.microsoft.com/office/drawing/2014/main" val="45324687"/>
                    </a:ext>
                  </a:extLst>
                </a:gridCol>
                <a:gridCol w="1508909">
                  <a:extLst>
                    <a:ext uri="{9D8B030D-6E8A-4147-A177-3AD203B41FA5}">
                      <a16:colId xmlns:a16="http://schemas.microsoft.com/office/drawing/2014/main" val="428224246"/>
                    </a:ext>
                  </a:extLst>
                </a:gridCol>
                <a:gridCol w="1144689">
                  <a:extLst>
                    <a:ext uri="{9D8B030D-6E8A-4147-A177-3AD203B41FA5}">
                      <a16:colId xmlns:a16="http://schemas.microsoft.com/office/drawing/2014/main" val="1228039416"/>
                    </a:ext>
                  </a:extLst>
                </a:gridCol>
                <a:gridCol w="1595628">
                  <a:extLst>
                    <a:ext uri="{9D8B030D-6E8A-4147-A177-3AD203B41FA5}">
                      <a16:colId xmlns:a16="http://schemas.microsoft.com/office/drawing/2014/main" val="2285438575"/>
                    </a:ext>
                  </a:extLst>
                </a:gridCol>
              </a:tblGrid>
              <a:tr h="12570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053758"/>
                  </a:ext>
                </a:extLst>
              </a:tr>
              <a:tr h="2166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 Name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Students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Scale Score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Percentage in</a:t>
                      </a:r>
                      <a:b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Level 3 or Above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799274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GRADE 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213,323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216378"/>
                  </a:ext>
                </a:extLst>
              </a:tr>
              <a:tr h="216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FLORIDA SOUTHWESTERN COLLEGIATE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13316"/>
                  </a:ext>
                </a:extLst>
              </a:tr>
              <a:tr h="216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FORT MYERS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80270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 MYERS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213929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OASIS CHARTER HIGH SCHOOL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887303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CYPRESS LAKE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279182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CAPE CORAL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4412685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ESTERO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737485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RIVERDALE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510045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493425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IDA S. BAKER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97360"/>
                  </a:ext>
                </a:extLst>
              </a:tr>
              <a:tr h="216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CHARTER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4706442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BONITA SPRINGS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886363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MARINER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582644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LEHIGH SENIOR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761367"/>
                  </a:ext>
                </a:extLst>
              </a:tr>
              <a:tr h="216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 LEE COUNTY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047246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DUNBAR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806019"/>
                  </a:ext>
                </a:extLst>
              </a:tr>
              <a:tr h="2166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SOUTH FORT MYERS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333964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COAST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50343"/>
                  </a:ext>
                </a:extLst>
              </a:tr>
              <a:tr h="1257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PARK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86" marR="5986" marT="598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403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024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portance of Algebra I | Yup Math">
            <a:extLst>
              <a:ext uri="{FF2B5EF4-FFF2-40B4-BE49-F238E27FC236}">
                <a16:creationId xmlns:a16="http://schemas.microsoft.com/office/drawing/2014/main" id="{B6B3DD2C-E52B-DF8E-2D03-DCB3D3E09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206" y="2375682"/>
            <a:ext cx="2521194" cy="15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B1DF1C-B587-C88C-97C8-2FC34925FF54}"/>
              </a:ext>
            </a:extLst>
          </p:cNvPr>
          <p:cNvGraphicFramePr>
            <a:graphicFrameLocks noGrp="1"/>
          </p:cNvGraphicFramePr>
          <p:nvPr/>
        </p:nvGraphicFramePr>
        <p:xfrm>
          <a:off x="551595" y="181830"/>
          <a:ext cx="7704382" cy="6500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7074">
                  <a:extLst>
                    <a:ext uri="{9D8B030D-6E8A-4147-A177-3AD203B41FA5}">
                      <a16:colId xmlns:a16="http://schemas.microsoft.com/office/drawing/2014/main" val="4250319268"/>
                    </a:ext>
                  </a:extLst>
                </a:gridCol>
                <a:gridCol w="1252436">
                  <a:extLst>
                    <a:ext uri="{9D8B030D-6E8A-4147-A177-3AD203B41FA5}">
                      <a16:colId xmlns:a16="http://schemas.microsoft.com/office/drawing/2014/main" val="4119496784"/>
                    </a:ext>
                  </a:extLst>
                </a:gridCol>
                <a:gridCol w="1252436">
                  <a:extLst>
                    <a:ext uri="{9D8B030D-6E8A-4147-A177-3AD203B41FA5}">
                      <a16:colId xmlns:a16="http://schemas.microsoft.com/office/drawing/2014/main" val="4254018571"/>
                    </a:ext>
                  </a:extLst>
                </a:gridCol>
                <a:gridCol w="1252436">
                  <a:extLst>
                    <a:ext uri="{9D8B030D-6E8A-4147-A177-3AD203B41FA5}">
                      <a16:colId xmlns:a16="http://schemas.microsoft.com/office/drawing/2014/main" val="590256645"/>
                    </a:ext>
                  </a:extLst>
                </a:gridCol>
              </a:tblGrid>
              <a:tr h="6627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 Name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Students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Scale Score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Percentage in</a:t>
                      </a:r>
                      <a:b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Level 3 or Above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087656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B.E.S.T. ALGEBRA 1 EOC STATE TOTALS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220,411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0137488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MID CAPE GLOBAL ACADEMY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483442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ATHENIAN ACADEMY CHARTER SCHOOL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4404332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OAK CREEK CHARTER SCHOOL OF BONITA SPRINGS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438294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BONITA SPRINGS CHARTER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389081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FLORIDA SOUTHWESTERN COLLEGIATE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871855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SIX MILE CHARTER ACADEMY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924912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OASIS CHARTER HIGH SCHOOL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85107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FORT MYERS HIGH SCHOOL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359904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COAST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911564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ESTERO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680966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RIVERDALE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422564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BONITA SPRINGS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903714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IDA S. BAKER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440459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 MYERS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485941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SOUTH FORT MYERS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909524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CAPE CORAL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406937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757609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LEHIGH SENIOR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3643004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CHARTER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040202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CORONADO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844236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DUNBAR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425539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CYPRESS LAKE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9790444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MARINER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243744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 LEE COUNTY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720428"/>
                  </a:ext>
                </a:extLst>
              </a:tr>
              <a:tr h="2245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PARK HIGH SCHOOL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255" marR="5255" marT="525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908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41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ometry | Mathematics - Quizizz">
            <a:extLst>
              <a:ext uri="{FF2B5EF4-FFF2-40B4-BE49-F238E27FC236}">
                <a16:creationId xmlns:a16="http://schemas.microsoft.com/office/drawing/2014/main" id="{91B4F97F-7A5C-02E1-81DC-DCC45EAB4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815" y="2723051"/>
            <a:ext cx="2354826" cy="141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0A70C9-DAA6-9544-DFFC-284FCCF69BEE}"/>
              </a:ext>
            </a:extLst>
          </p:cNvPr>
          <p:cNvGraphicFramePr>
            <a:graphicFrameLocks noGrp="1"/>
          </p:cNvGraphicFramePr>
          <p:nvPr/>
        </p:nvGraphicFramePr>
        <p:xfrm>
          <a:off x="537063" y="347295"/>
          <a:ext cx="7666160" cy="631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3491">
                  <a:extLst>
                    <a:ext uri="{9D8B030D-6E8A-4147-A177-3AD203B41FA5}">
                      <a16:colId xmlns:a16="http://schemas.microsoft.com/office/drawing/2014/main" val="2804241268"/>
                    </a:ext>
                  </a:extLst>
                </a:gridCol>
                <a:gridCol w="1694765">
                  <a:extLst>
                    <a:ext uri="{9D8B030D-6E8A-4147-A177-3AD203B41FA5}">
                      <a16:colId xmlns:a16="http://schemas.microsoft.com/office/drawing/2014/main" val="2853739349"/>
                    </a:ext>
                  </a:extLst>
                </a:gridCol>
                <a:gridCol w="1575601">
                  <a:extLst>
                    <a:ext uri="{9D8B030D-6E8A-4147-A177-3AD203B41FA5}">
                      <a16:colId xmlns:a16="http://schemas.microsoft.com/office/drawing/2014/main" val="3227798031"/>
                    </a:ext>
                  </a:extLst>
                </a:gridCol>
                <a:gridCol w="1412303">
                  <a:extLst>
                    <a:ext uri="{9D8B030D-6E8A-4147-A177-3AD203B41FA5}">
                      <a16:colId xmlns:a16="http://schemas.microsoft.com/office/drawing/2014/main" val="3741902652"/>
                    </a:ext>
                  </a:extLst>
                </a:gridCol>
              </a:tblGrid>
              <a:tr h="4806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School Name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 of Students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 Scale Score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Percentage in</a:t>
                      </a:r>
                      <a:b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Level 3 or Above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970699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B.E.S.T. GEOMETRY EOC STATE TOTALS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215,342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495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798550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BONITA SPRINGS CHARTER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401981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SIX MILE CHARTER ACADEMY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0933246"/>
                  </a:ext>
                </a:extLst>
              </a:tr>
              <a:tr h="48065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FLORIDA SOUTHWESTERN COLLEGIATE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1693558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OASIS CHARTER HIGH SCHOOL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832403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NORTH FORT MYERS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028692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FORT MYERS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076271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CAPE CORAL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412591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IDA S. BAKER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877291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BONITA SPRINGS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681451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ESTERO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251216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MARINER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158031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581039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CYPRESS LAKE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131894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GATEWAY CHARTER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232997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LEHIGH SENIOR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820532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RIVERDALE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043787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SOUTH FORT MYERS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003205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DUNBAR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3491935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COAST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0919218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EAST LEE COUNTY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55439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CORONADO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196824"/>
                  </a:ext>
                </a:extLst>
              </a:tr>
              <a:tr h="243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ISLAND PARK HIGH SCHOOL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5" marR="6025" marT="60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174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380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5F33-D3E5-40AC-9E46-3DA803E2F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" panose="02000503040000020004" pitchFamily="2" charset="0"/>
              </a:rPr>
              <a:t>Graduation rate</a:t>
            </a:r>
          </a:p>
        </p:txBody>
      </p:sp>
      <p:pic>
        <p:nvPicPr>
          <p:cNvPr id="2050" name="Picture 2" descr="27,718 99 Images, Stock Photos &amp; Vectors | Shutterstock">
            <a:extLst>
              <a:ext uri="{FF2B5EF4-FFF2-40B4-BE49-F238E27FC236}">
                <a16:creationId xmlns:a16="http://schemas.microsoft.com/office/drawing/2014/main" id="{A8A5A6CB-2E95-40CB-A865-436AAB17C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"/>
          <a:stretch/>
        </p:blipFill>
        <p:spPr bwMode="auto">
          <a:xfrm>
            <a:off x="2556932" y="2054256"/>
            <a:ext cx="4256035" cy="225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2ECD9F-D562-454A-8B5B-F2DACE551908}"/>
              </a:ext>
            </a:extLst>
          </p:cNvPr>
          <p:cNvSpPr txBox="1"/>
          <p:nvPr/>
        </p:nvSpPr>
        <p:spPr>
          <a:xfrm>
            <a:off x="7560733" y="1540933"/>
            <a:ext cx="3149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Currently At Risk</a:t>
            </a:r>
          </a:p>
          <a:p>
            <a:pPr algn="ctr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21 Students</a:t>
            </a:r>
          </a:p>
          <a:p>
            <a:pPr algn="ctr"/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We will work as a TEAM to support coach and motivate these students.</a:t>
            </a:r>
          </a:p>
          <a:p>
            <a:pPr algn="ctr"/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Teachers will be emailed this effects.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32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3C0BF5-3346-3A81-DDA2-91716A7B9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5" t="13946" r="66862" b="6598"/>
          <a:stretch/>
        </p:blipFill>
        <p:spPr>
          <a:xfrm>
            <a:off x="1754154" y="363894"/>
            <a:ext cx="4652524" cy="6064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raduation 2023: Oasis High School">
            <a:extLst>
              <a:ext uri="{FF2B5EF4-FFF2-40B4-BE49-F238E27FC236}">
                <a16:creationId xmlns:a16="http://schemas.microsoft.com/office/drawing/2014/main" id="{B6965197-D150-5FAD-C719-8C0065B5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60" y="1923449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duation 2023: Oasis High School">
            <a:extLst>
              <a:ext uri="{FF2B5EF4-FFF2-40B4-BE49-F238E27FC236}">
                <a16:creationId xmlns:a16="http://schemas.microsoft.com/office/drawing/2014/main" id="{B10F67D5-8210-9A03-64D3-59EADCA84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58" y="3807596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D01D05-ABE2-0FEE-D141-34B7AFAA1F67}"/>
              </a:ext>
            </a:extLst>
          </p:cNvPr>
          <p:cNvSpPr txBox="1">
            <a:spLocks/>
          </p:cNvSpPr>
          <p:nvPr/>
        </p:nvSpPr>
        <p:spPr>
          <a:xfrm>
            <a:off x="6939742" y="616402"/>
            <a:ext cx="4972396" cy="10231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ongenial" panose="02000503040000020004" pitchFamily="2" charset="0"/>
              </a:rPr>
              <a:t>Celebrations</a:t>
            </a:r>
          </a:p>
          <a:p>
            <a:r>
              <a:rPr lang="en-US" sz="2000" dirty="0">
                <a:latin typeface="Congenial" panose="02000503040000020004" pitchFamily="2" charset="0"/>
              </a:rPr>
              <a:t>Schedule for the year…</a:t>
            </a:r>
          </a:p>
        </p:txBody>
      </p:sp>
    </p:spTree>
    <p:extLst>
      <p:ext uri="{BB962C8B-B14F-4D97-AF65-F5344CB8AC3E}">
        <p14:creationId xmlns:p14="http://schemas.microsoft.com/office/powerpoint/2010/main" val="116987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6" name="Rectangle 1085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4A3ED-3BE6-445B-C300-4A347352D1FA}"/>
              </a:ext>
            </a:extLst>
          </p:cNvPr>
          <p:cNvSpPr txBox="1"/>
          <p:nvPr/>
        </p:nvSpPr>
        <p:spPr>
          <a:xfrm>
            <a:off x="833120" y="557189"/>
            <a:ext cx="3357159" cy="2785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Building</a:t>
            </a:r>
          </a:p>
        </p:txBody>
      </p:sp>
      <p:pic>
        <p:nvPicPr>
          <p:cNvPr id="1026" name="B63ACEE1-E124-4E1E-9CED-5BDBC700C9E5" descr="IMG_6920.jpg">
            <a:extLst>
              <a:ext uri="{FF2B5EF4-FFF2-40B4-BE49-F238E27FC236}">
                <a16:creationId xmlns:a16="http://schemas.microsoft.com/office/drawing/2014/main" id="{481C8C02-9529-6BAC-E7F5-EBA62F94B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 b="-5"/>
          <a:stretch/>
        </p:blipFill>
        <p:spPr bwMode="auto">
          <a:xfrm>
            <a:off x="4657343" y="-2"/>
            <a:ext cx="2745766" cy="222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BFAB169-5482-4E19-A018-FAF4641A5AF1" descr="IMG_6921.jpg">
            <a:extLst>
              <a:ext uri="{FF2B5EF4-FFF2-40B4-BE49-F238E27FC236}">
                <a16:creationId xmlns:a16="http://schemas.microsoft.com/office/drawing/2014/main" id="{2B422410-21B3-A2AC-2162-CC27F5B10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/>
          <a:stretch/>
        </p:blipFill>
        <p:spPr bwMode="auto">
          <a:xfrm>
            <a:off x="4657343" y="2400474"/>
            <a:ext cx="2742158" cy="205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15FEE89-4DD3-4D80-B7A8-3C20A87AEB72" descr="IMG_6919.jpg">
            <a:extLst>
              <a:ext uri="{FF2B5EF4-FFF2-40B4-BE49-F238E27FC236}">
                <a16:creationId xmlns:a16="http://schemas.microsoft.com/office/drawing/2014/main" id="{D09513E4-3446-4B0F-3C86-082988ED1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" r="2" b="2"/>
          <a:stretch/>
        </p:blipFill>
        <p:spPr bwMode="auto">
          <a:xfrm>
            <a:off x="7570565" y="10"/>
            <a:ext cx="4614002" cy="333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19754EA8-F133-410C-AC48-CF890BE82D21" descr="IMG_6922.jpg">
            <a:extLst>
              <a:ext uri="{FF2B5EF4-FFF2-40B4-BE49-F238E27FC236}">
                <a16:creationId xmlns:a16="http://schemas.microsoft.com/office/drawing/2014/main" id="{CEE9E624-375F-732F-044C-7354841B6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7" b="5"/>
          <a:stretch/>
        </p:blipFill>
        <p:spPr bwMode="auto">
          <a:xfrm>
            <a:off x="4653627" y="4629236"/>
            <a:ext cx="2745764" cy="22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02D15406-96AF-48CA-948F-4AE391571700" descr="IMG_6915.jpg">
            <a:extLst>
              <a:ext uri="{FF2B5EF4-FFF2-40B4-BE49-F238E27FC236}">
                <a16:creationId xmlns:a16="http://schemas.microsoft.com/office/drawing/2014/main" id="{FEF6A725-E586-D7B8-1A80-9C7A07D42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2" b="2"/>
          <a:stretch/>
        </p:blipFill>
        <p:spPr bwMode="auto">
          <a:xfrm>
            <a:off x="7570565" y="3509264"/>
            <a:ext cx="4614002" cy="334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F4CB39-FAC6-C933-0216-FAC5E21BCDB6}"/>
              </a:ext>
            </a:extLst>
          </p:cNvPr>
          <p:cNvSpPr txBox="1"/>
          <p:nvPr/>
        </p:nvSpPr>
        <p:spPr>
          <a:xfrm>
            <a:off x="282632" y="266008"/>
            <a:ext cx="352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genial" panose="02000503040000020004" pitchFamily="2" charset="0"/>
              </a:rPr>
              <a:t>What’s been happening?</a:t>
            </a:r>
          </a:p>
        </p:txBody>
      </p:sp>
    </p:spTree>
    <p:extLst>
      <p:ext uri="{BB962C8B-B14F-4D97-AF65-F5344CB8AC3E}">
        <p14:creationId xmlns:p14="http://schemas.microsoft.com/office/powerpoint/2010/main" val="1451460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D1192-7D18-61CA-AD3E-6BB0638A4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" t="13055" r="56017" b="6388"/>
          <a:stretch/>
        </p:blipFill>
        <p:spPr>
          <a:xfrm>
            <a:off x="913981" y="908512"/>
            <a:ext cx="7510576" cy="4490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B25916-23E6-283D-E9DF-6B9D380D4533}"/>
              </a:ext>
            </a:extLst>
          </p:cNvPr>
          <p:cNvSpPr txBox="1"/>
          <p:nvPr/>
        </p:nvSpPr>
        <p:spPr>
          <a:xfrm>
            <a:off x="8871715" y="2162690"/>
            <a:ext cx="29572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genial" panose="02000503040000020004" pitchFamily="2" charset="0"/>
              </a:rPr>
              <a:t>What's Happening?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Up to date information at your fingertips!</a:t>
            </a:r>
          </a:p>
        </p:txBody>
      </p:sp>
    </p:spTree>
    <p:extLst>
      <p:ext uri="{BB962C8B-B14F-4D97-AF65-F5344CB8AC3E}">
        <p14:creationId xmlns:p14="http://schemas.microsoft.com/office/powerpoint/2010/main" val="338618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FA956-9AA1-EA2F-ED99-DA267BFB5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4" t="13129" r="59821" b="12313"/>
          <a:stretch/>
        </p:blipFill>
        <p:spPr>
          <a:xfrm rot="20647011">
            <a:off x="1400149" y="1027043"/>
            <a:ext cx="4677586" cy="316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FBF98-4597-D0AD-230C-40B0A96AB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5" t="21292" r="61352" b="12041"/>
          <a:stretch/>
        </p:blipFill>
        <p:spPr>
          <a:xfrm>
            <a:off x="6309639" y="182768"/>
            <a:ext cx="4888058" cy="320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1E092E-2266-1C6E-9B2E-0C49FDC1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66" t="23469" r="61199" b="10681"/>
          <a:stretch/>
        </p:blipFill>
        <p:spPr>
          <a:xfrm>
            <a:off x="1619007" y="3432736"/>
            <a:ext cx="5054504" cy="320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8F860-E2ED-2B6A-0BE0-8F5B677458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25" t="31361" r="61582" b="3605"/>
          <a:stretch/>
        </p:blipFill>
        <p:spPr>
          <a:xfrm>
            <a:off x="7037382" y="2348768"/>
            <a:ext cx="4562436" cy="293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526E77-4908-DFC6-C918-7F415397EBB5}"/>
              </a:ext>
            </a:extLst>
          </p:cNvPr>
          <p:cNvSpPr txBox="1"/>
          <p:nvPr/>
        </p:nvSpPr>
        <p:spPr>
          <a:xfrm>
            <a:off x="475861" y="182768"/>
            <a:ext cx="4993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genial" panose="02000503040000020004" pitchFamily="2" charset="0"/>
              </a:rPr>
              <a:t>Quarterly Newsletter Coming Soon</a:t>
            </a:r>
          </a:p>
          <a:p>
            <a:endParaRPr lang="en-US" sz="2000" dirty="0">
              <a:latin typeface="Congenial" panose="02000503040000020004" pitchFamily="2" charset="0"/>
            </a:endParaRPr>
          </a:p>
          <a:p>
            <a:r>
              <a:rPr lang="en-US" sz="2000" dirty="0">
                <a:latin typeface="Congenial" panose="02000503040000020004" pitchFamily="2" charset="0"/>
              </a:rPr>
              <a:t>Tell our story…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461E1A-4D20-0285-6A71-EAEA2ED9BE80}"/>
              </a:ext>
            </a:extLst>
          </p:cNvPr>
          <p:cNvSpPr txBox="1"/>
          <p:nvPr/>
        </p:nvSpPr>
        <p:spPr>
          <a:xfrm>
            <a:off x="7037382" y="5525900"/>
            <a:ext cx="4991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genial" panose="02000503040000020004" pitchFamily="2" charset="0"/>
              </a:rPr>
              <a:t>Communicate Information…</a:t>
            </a:r>
          </a:p>
          <a:p>
            <a:endParaRPr lang="en-US" sz="2000" dirty="0">
              <a:latin typeface="Congenial" panose="02000503040000020004" pitchFamily="2" charset="0"/>
            </a:endParaRPr>
          </a:p>
          <a:p>
            <a:r>
              <a:rPr lang="en-US" sz="2000" dirty="0">
                <a:latin typeface="Congenial" panose="02000503040000020004" pitchFamily="2" charset="0"/>
              </a:rPr>
              <a:t>Coming out end of Quarter 1!</a:t>
            </a:r>
          </a:p>
        </p:txBody>
      </p:sp>
    </p:spTree>
    <p:extLst>
      <p:ext uri="{BB962C8B-B14F-4D97-AF65-F5344CB8AC3E}">
        <p14:creationId xmlns:p14="http://schemas.microsoft.com/office/powerpoint/2010/main" val="1467415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DDFA-B075-31BC-DAD5-64CCE099B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22" y="718692"/>
            <a:ext cx="6019800" cy="1143000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500" b="1" dirty="0">
                <a:latin typeface="Congenial" panose="02000503040000020004" pitchFamily="2" charset="0"/>
              </a:rPr>
              <a:t>Oasis High School</a:t>
            </a:r>
            <a:br>
              <a:rPr lang="en-US" sz="3500" b="1" dirty="0">
                <a:latin typeface="Congenial" panose="02000503040000020004" pitchFamily="2" charset="0"/>
              </a:rPr>
            </a:br>
            <a:r>
              <a:rPr lang="en-US" sz="3500" b="1" dirty="0">
                <a:latin typeface="Congenial" panose="02000503040000020004" pitchFamily="2" charset="0"/>
              </a:rPr>
              <a:t>October 13</a:t>
            </a:r>
            <a:r>
              <a:rPr lang="en-US" sz="3500" b="1" baseline="30000" dirty="0">
                <a:latin typeface="Congenial" panose="02000503040000020004" pitchFamily="2" charset="0"/>
              </a:rPr>
              <a:t>th</a:t>
            </a:r>
            <a:br>
              <a:rPr lang="en-US" sz="3500" b="1" baseline="30000" dirty="0">
                <a:latin typeface="Congenial" panose="02000503040000020004" pitchFamily="2" charset="0"/>
              </a:rPr>
            </a:br>
            <a:r>
              <a:rPr lang="en-US" sz="3500" b="1" baseline="30000" dirty="0">
                <a:latin typeface="Congenial" panose="02000503040000020004" pitchFamily="2" charset="0"/>
              </a:rPr>
              <a:t>Gym Lobby</a:t>
            </a:r>
            <a:r>
              <a:rPr lang="en-US" sz="3500" b="1" dirty="0">
                <a:latin typeface="Congenial" panose="02000503040000020004" pitchFamily="2" charset="0"/>
              </a:rPr>
              <a:t> </a:t>
            </a:r>
          </a:p>
        </p:txBody>
      </p:sp>
      <p:pic>
        <p:nvPicPr>
          <p:cNvPr id="2050" name="Picture 2" descr="College Fair Sept. 20 at Richardson High School - Richardson ISD - RISD We  Are One">
            <a:extLst>
              <a:ext uri="{FF2B5EF4-FFF2-40B4-BE49-F238E27FC236}">
                <a16:creationId xmlns:a16="http://schemas.microsoft.com/office/drawing/2014/main" id="{807B5EC0-2FCB-524A-0465-E33B72CE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7294" y="1148506"/>
            <a:ext cx="4430713" cy="222937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2" name="Picture 4" descr="Florida Gators - Wikipedia">
            <a:extLst>
              <a:ext uri="{FF2B5EF4-FFF2-40B4-BE49-F238E27FC236}">
                <a16:creationId xmlns:a16="http://schemas.microsoft.com/office/drawing/2014/main" id="{2AA041F2-CD9A-538E-EB60-0EE29C00B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2916812"/>
            <a:ext cx="267652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lorida State Seminoles - Wikipedia">
            <a:extLst>
              <a:ext uri="{FF2B5EF4-FFF2-40B4-BE49-F238E27FC236}">
                <a16:creationId xmlns:a16="http://schemas.microsoft.com/office/drawing/2014/main" id="{5F2BEA88-A4B6-BFF0-7774-2EC1807C3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6" y="4269361"/>
            <a:ext cx="2192214" cy="223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dison State unveils new FSW logo, colors">
            <a:extLst>
              <a:ext uri="{FF2B5EF4-FFF2-40B4-BE49-F238E27FC236}">
                <a16:creationId xmlns:a16="http://schemas.microsoft.com/office/drawing/2014/main" id="{47E1C6E5-2324-6233-6EB3-7EFB5F397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3617353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6CC0C3-78AB-B4D0-292F-161BA76AAC3B}"/>
              </a:ext>
            </a:extLst>
          </p:cNvPr>
          <p:cNvSpPr txBox="1">
            <a:spLocks/>
          </p:cNvSpPr>
          <p:nvPr/>
        </p:nvSpPr>
        <p:spPr>
          <a:xfrm>
            <a:off x="6529388" y="4912300"/>
            <a:ext cx="60198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500" dirty="0">
              <a:latin typeface="Congenial" panose="02000503040000020004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8AB772B-BFF3-A5AD-2F97-A0588A6CAFBA}"/>
              </a:ext>
            </a:extLst>
          </p:cNvPr>
          <p:cNvSpPr txBox="1">
            <a:spLocks/>
          </p:cNvSpPr>
          <p:nvPr/>
        </p:nvSpPr>
        <p:spPr>
          <a:xfrm>
            <a:off x="8123237" y="6074109"/>
            <a:ext cx="6021388" cy="2048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Coming Soon…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7145E1-F149-494C-3C6D-A4997DD6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05A9A-50AE-723C-E336-62D242B2DE6B}"/>
              </a:ext>
            </a:extLst>
          </p:cNvPr>
          <p:cNvSpPr txBox="1"/>
          <p:nvPr/>
        </p:nvSpPr>
        <p:spPr>
          <a:xfrm>
            <a:off x="6674785" y="4968274"/>
            <a:ext cx="428413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Congenial" panose="02000503040000020004" pitchFamily="2" charset="0"/>
              </a:rPr>
              <a:t>Instant Decision Day</a:t>
            </a:r>
          </a:p>
          <a:p>
            <a:pPr algn="ctr"/>
            <a:r>
              <a:rPr lang="en-US" dirty="0">
                <a:latin typeface="Congenial" panose="02000503040000020004" pitchFamily="2" charset="0"/>
              </a:rPr>
              <a:t>Apply FREE</a:t>
            </a:r>
          </a:p>
          <a:p>
            <a:pPr algn="ctr"/>
            <a:r>
              <a:rPr lang="en-US" dirty="0">
                <a:latin typeface="Congenial" panose="02000503040000020004" pitchFamily="2" charset="0"/>
              </a:rPr>
              <a:t>Get accepted immediately!</a:t>
            </a:r>
          </a:p>
        </p:txBody>
      </p:sp>
    </p:spTree>
    <p:extLst>
      <p:ext uri="{BB962C8B-B14F-4D97-AF65-F5344CB8AC3E}">
        <p14:creationId xmlns:p14="http://schemas.microsoft.com/office/powerpoint/2010/main" val="3685831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23 Hurricane Risk Report | CoreLogic®">
            <a:extLst>
              <a:ext uri="{FF2B5EF4-FFF2-40B4-BE49-F238E27FC236}">
                <a16:creationId xmlns:a16="http://schemas.microsoft.com/office/drawing/2014/main" id="{149E5C15-C369-671E-FE9C-920A58C86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r="2426"/>
          <a:stretch/>
        </p:blipFill>
        <p:spPr bwMode="auto">
          <a:xfrm>
            <a:off x="884698" y="877413"/>
            <a:ext cx="6406903" cy="50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BE589684-54CA-64D8-C963-5F19FF75B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697" y="5858828"/>
            <a:ext cx="6406903" cy="123363"/>
            <a:chOff x="7015162" y="5858828"/>
            <a:chExt cx="4300544" cy="123363"/>
          </a:xfrm>
        </p:grpSpPr>
        <p:sp>
          <p:nvSpPr>
            <p:cNvPr id="2071" name="Rectangle 2070">
              <a:extLst>
                <a:ext uri="{FF2B5EF4-FFF2-40B4-BE49-F238E27FC236}">
                  <a16:creationId xmlns:a16="http://schemas.microsoft.com/office/drawing/2014/main" id="{9B56B8E8-B789-DA4D-E4BE-03FA3165B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2" name="Rectangle 2071">
              <a:extLst>
                <a:ext uri="{FF2B5EF4-FFF2-40B4-BE49-F238E27FC236}">
                  <a16:creationId xmlns:a16="http://schemas.microsoft.com/office/drawing/2014/main" id="{2255D907-377D-0DF9-B4A4-4B44C46F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F241270-189D-9B49-48EE-7DE2E149E05A}"/>
              </a:ext>
            </a:extLst>
          </p:cNvPr>
          <p:cNvSpPr txBox="1"/>
          <p:nvPr/>
        </p:nvSpPr>
        <p:spPr>
          <a:xfrm>
            <a:off x="7910284" y="2533476"/>
            <a:ext cx="3405415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Hurricane Make-up Days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December 21 and 22 are FULL DAYS</a:t>
            </a:r>
          </a:p>
        </p:txBody>
      </p:sp>
    </p:spTree>
    <p:extLst>
      <p:ext uri="{BB962C8B-B14F-4D97-AF65-F5344CB8AC3E}">
        <p14:creationId xmlns:p14="http://schemas.microsoft.com/office/powerpoint/2010/main" val="389421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C87DDB-518F-B198-5AD9-3E19C8A4EA13}"/>
              </a:ext>
            </a:extLst>
          </p:cNvPr>
          <p:cNvSpPr txBox="1"/>
          <p:nvPr/>
        </p:nvSpPr>
        <p:spPr>
          <a:xfrm>
            <a:off x="756458" y="490450"/>
            <a:ext cx="75396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ngenial" panose="02000503040000020004" pitchFamily="2" charset="0"/>
              </a:rPr>
              <a:t>Foundations News…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95668-C235-8308-1B92-AD1E42A2B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4" t="13673" r="66939" b="7687"/>
          <a:stretch/>
        </p:blipFill>
        <p:spPr>
          <a:xfrm>
            <a:off x="5794310" y="490450"/>
            <a:ext cx="4441372" cy="583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41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oster with a group of people&#10;&#10;Description automatically generated">
            <a:extLst>
              <a:ext uri="{FF2B5EF4-FFF2-40B4-BE49-F238E27FC236}">
                <a16:creationId xmlns:a16="http://schemas.microsoft.com/office/drawing/2014/main" id="{E5C76B75-F81C-868F-F548-E60CCDBF1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43" y="288485"/>
            <a:ext cx="7873068" cy="6081944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BC65D-FC93-7FBA-C642-CFBFB5EF5CCA}"/>
              </a:ext>
            </a:extLst>
          </p:cNvPr>
          <p:cNvSpPr txBox="1"/>
          <p:nvPr/>
        </p:nvSpPr>
        <p:spPr>
          <a:xfrm>
            <a:off x="9470857" y="2498658"/>
            <a:ext cx="23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ngenial" panose="02000503040000020004" pitchFamily="2" charset="0"/>
              </a:rPr>
              <a:t>Coming soon…</a:t>
            </a:r>
          </a:p>
        </p:txBody>
      </p:sp>
    </p:spTree>
    <p:extLst>
      <p:ext uri="{BB962C8B-B14F-4D97-AF65-F5344CB8AC3E}">
        <p14:creationId xmlns:p14="http://schemas.microsoft.com/office/powerpoint/2010/main" val="52118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5" name="Rectangle 2084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4A3ED-3BE6-445B-C300-4A347352D1FA}"/>
              </a:ext>
            </a:extLst>
          </p:cNvPr>
          <p:cNvSpPr txBox="1"/>
          <p:nvPr/>
        </p:nvSpPr>
        <p:spPr>
          <a:xfrm>
            <a:off x="701827" y="824712"/>
            <a:ext cx="5233288" cy="2785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Staff Training</a:t>
            </a:r>
          </a:p>
        </p:txBody>
      </p:sp>
      <p:pic>
        <p:nvPicPr>
          <p:cNvPr id="2050" name="13DF8215-9791-4B7C-A0DF-85D5C3F116D3" descr="IMG_6146.jpg">
            <a:extLst>
              <a:ext uri="{FF2B5EF4-FFF2-40B4-BE49-F238E27FC236}">
                <a16:creationId xmlns:a16="http://schemas.microsoft.com/office/drawing/2014/main" id="{67C5944D-12C6-1FB7-FF6C-FD8CD409C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r="4715" b="-5"/>
          <a:stretch/>
        </p:blipFill>
        <p:spPr bwMode="auto">
          <a:xfrm>
            <a:off x="4927239" y="219075"/>
            <a:ext cx="2475869" cy="200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7C09B35C-B41B-A85E-7E0D-83081DBC3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/>
          <a:stretch/>
        </p:blipFill>
        <p:spPr bwMode="auto">
          <a:xfrm>
            <a:off x="4922619" y="2296257"/>
            <a:ext cx="2476882" cy="185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BBD64FC-26C8-DF94-089A-77B86BD6D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" r="2" b="2"/>
          <a:stretch/>
        </p:blipFill>
        <p:spPr bwMode="auto">
          <a:xfrm>
            <a:off x="7570565" y="10"/>
            <a:ext cx="4614002" cy="333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0EC57FA1-E8A2-9364-E612-4998C594A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r="5848" b="5"/>
          <a:stretch/>
        </p:blipFill>
        <p:spPr bwMode="auto">
          <a:xfrm>
            <a:off x="2283923" y="219075"/>
            <a:ext cx="2475859" cy="200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069E1801-647F-E235-48D8-BCF2D29B3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r="2" b="2"/>
          <a:stretch/>
        </p:blipFill>
        <p:spPr bwMode="auto">
          <a:xfrm>
            <a:off x="7570565" y="3509264"/>
            <a:ext cx="4614002" cy="334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CDA21E76-080A-0B04-1491-CCD126DCC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b="16675"/>
          <a:stretch/>
        </p:blipFill>
        <p:spPr bwMode="auto">
          <a:xfrm>
            <a:off x="1303501" y="4221804"/>
            <a:ext cx="6096000" cy="25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5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9" name="Rectangle 6158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161" name="Freeform: Shape 616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50A3E6B7-D2DD-7463-EB71-1C0D4D440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26" y="499666"/>
            <a:ext cx="3584575" cy="2671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75C88BBD-D80E-4366-AAE7-D37466465416" descr="IMG_6185.jpg">
            <a:extLst>
              <a:ext uri="{FF2B5EF4-FFF2-40B4-BE49-F238E27FC236}">
                <a16:creationId xmlns:a16="http://schemas.microsoft.com/office/drawing/2014/main" id="{12859500-7940-83DD-437E-19D901A43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7" t="15213" r="21671" b="3"/>
          <a:stretch/>
        </p:blipFill>
        <p:spPr bwMode="auto">
          <a:xfrm>
            <a:off x="4207012" y="485923"/>
            <a:ext cx="1879384" cy="21428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7001582D-1254-460D-A2A2-4BD4BB983497" descr="IMG_6188.jpg">
            <a:extLst>
              <a:ext uri="{FF2B5EF4-FFF2-40B4-BE49-F238E27FC236}">
                <a16:creationId xmlns:a16="http://schemas.microsoft.com/office/drawing/2014/main" id="{8C5802E9-B1E2-F25C-8B67-1A966421C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-2" b="-2"/>
          <a:stretch/>
        </p:blipFill>
        <p:spPr bwMode="auto">
          <a:xfrm>
            <a:off x="796207" y="3565168"/>
            <a:ext cx="3398838" cy="28305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3CC1A00F-EFBF-B5C1-ED4F-AB64790CE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1" b="-1"/>
          <a:stretch/>
        </p:blipFill>
        <p:spPr bwMode="auto">
          <a:xfrm>
            <a:off x="4640291" y="3671094"/>
            <a:ext cx="3394075" cy="28305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DC295A9-C74C-1960-47B3-4A4C26825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8" b="-2"/>
          <a:stretch/>
        </p:blipFill>
        <p:spPr bwMode="auto">
          <a:xfrm>
            <a:off x="6272708" y="1377156"/>
            <a:ext cx="2178050" cy="1809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4A18CF71-5D95-96E3-AFAA-DE731912C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r="8217" b="-1"/>
          <a:stretch/>
        </p:blipFill>
        <p:spPr bwMode="auto">
          <a:xfrm>
            <a:off x="8546419" y="177289"/>
            <a:ext cx="3315983" cy="27600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74DAA16-9DEE-1831-2F7E-CE82DED80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r="1772" b="-4"/>
          <a:stretch/>
        </p:blipFill>
        <p:spPr bwMode="auto">
          <a:xfrm>
            <a:off x="8450758" y="3524541"/>
            <a:ext cx="3582925" cy="29770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39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7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oup of men wearing black shirts&#10;&#10;Description automatically generated">
            <a:extLst>
              <a:ext uri="{FF2B5EF4-FFF2-40B4-BE49-F238E27FC236}">
                <a16:creationId xmlns:a16="http://schemas.microsoft.com/office/drawing/2014/main" id="{168CF423-79EB-90FE-49DC-EADAB0837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8501" b="-5"/>
          <a:stretch/>
        </p:blipFill>
        <p:spPr>
          <a:xfrm>
            <a:off x="252349" y="155082"/>
            <a:ext cx="3016307" cy="2785935"/>
          </a:xfrm>
          <a:prstGeom prst="rect">
            <a:avLst/>
          </a:prstGeom>
        </p:spPr>
      </p:pic>
      <p:pic>
        <p:nvPicPr>
          <p:cNvPr id="4098" name="85D62FF5-7256-48CF-9F99-58F0A4C4E748" descr="IMG_6647.jpg">
            <a:extLst>
              <a:ext uri="{FF2B5EF4-FFF2-40B4-BE49-F238E27FC236}">
                <a16:creationId xmlns:a16="http://schemas.microsoft.com/office/drawing/2014/main" id="{2702BD5F-BEBB-8442-4D81-DD635203B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7" t="23756" r="28928"/>
          <a:stretch/>
        </p:blipFill>
        <p:spPr bwMode="auto">
          <a:xfrm>
            <a:off x="9287927" y="5595046"/>
            <a:ext cx="1210470" cy="157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group of girls wearing blue shirts&#10;&#10;Description automatically generated">
            <a:extLst>
              <a:ext uri="{FF2B5EF4-FFF2-40B4-BE49-F238E27FC236}">
                <a16:creationId xmlns:a16="http://schemas.microsoft.com/office/drawing/2014/main" id="{42324579-BD8F-3E30-3CBB-0387187C45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05265" y="208064"/>
            <a:ext cx="3437869" cy="2577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C4A3ED-3BE6-445B-C300-4A347352D1FA}"/>
              </a:ext>
            </a:extLst>
          </p:cNvPr>
          <p:cNvSpPr txBox="1"/>
          <p:nvPr/>
        </p:nvSpPr>
        <p:spPr>
          <a:xfrm>
            <a:off x="5358408" y="2838030"/>
            <a:ext cx="4802249" cy="317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>
                <a:latin typeface="Congenial" panose="02000503040000020004" pitchFamily="2" charset="0"/>
              </a:rPr>
              <a:t>Positive Culture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dirty="0">
                <a:latin typeface="Congenial" panose="02000503040000020004" pitchFamily="2" charset="0"/>
              </a:rPr>
              <a:t>Pep Rallies</a:t>
            </a:r>
          </a:p>
        </p:txBody>
      </p:sp>
      <p:pic>
        <p:nvPicPr>
          <p:cNvPr id="4" name="Picture 3" descr="Close-up of hopscotch on a sidewalk">
            <a:extLst>
              <a:ext uri="{FF2B5EF4-FFF2-40B4-BE49-F238E27FC236}">
                <a16:creationId xmlns:a16="http://schemas.microsoft.com/office/drawing/2014/main" id="{1E08D411-A73B-584D-94D6-DF4F252570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2" r="18227"/>
          <a:stretch/>
        </p:blipFill>
        <p:spPr>
          <a:xfrm>
            <a:off x="2019231" y="-22466995"/>
            <a:ext cx="328218" cy="330445"/>
          </a:xfrm>
          <a:custGeom>
            <a:avLst/>
            <a:gdLst/>
            <a:ahLst/>
            <a:cxnLst/>
            <a:rect l="l" t="t" r="r" b="b"/>
            <a:pathLst>
              <a:path w="3635653" h="3660327">
                <a:moveTo>
                  <a:pt x="402121" y="0"/>
                </a:moveTo>
                <a:lnTo>
                  <a:pt x="3635653" y="0"/>
                </a:lnTo>
                <a:lnTo>
                  <a:pt x="3635653" y="3605403"/>
                </a:lnTo>
                <a:lnTo>
                  <a:pt x="3616543" y="3610878"/>
                </a:lnTo>
                <a:cubicBezTo>
                  <a:pt x="3510165" y="3637200"/>
                  <a:pt x="3401766" y="3654952"/>
                  <a:pt x="3290337" y="3659389"/>
                </a:cubicBezTo>
                <a:cubicBezTo>
                  <a:pt x="3106332" y="3666430"/>
                  <a:pt x="1510274" y="3659697"/>
                  <a:pt x="861903" y="2652440"/>
                </a:cubicBezTo>
                <a:cubicBezTo>
                  <a:pt x="849470" y="2647542"/>
                  <a:pt x="835485" y="2634687"/>
                  <a:pt x="831133" y="2622444"/>
                </a:cubicBezTo>
                <a:cubicBezTo>
                  <a:pt x="810307" y="2565210"/>
                  <a:pt x="759333" y="2540419"/>
                  <a:pt x="713332" y="2509507"/>
                </a:cubicBezTo>
                <a:cubicBezTo>
                  <a:pt x="672925" y="2482267"/>
                  <a:pt x="630030" y="2453803"/>
                  <a:pt x="613246" y="2407892"/>
                </a:cubicBezTo>
                <a:cubicBezTo>
                  <a:pt x="591178" y="2346680"/>
                  <a:pt x="653963" y="2396875"/>
                  <a:pt x="665465" y="2373614"/>
                </a:cubicBezTo>
                <a:cubicBezTo>
                  <a:pt x="641532" y="2341785"/>
                  <a:pt x="604543" y="2312707"/>
                  <a:pt x="594908" y="2276592"/>
                </a:cubicBezTo>
                <a:cubicBezTo>
                  <a:pt x="559787" y="2146208"/>
                  <a:pt x="483946" y="2051328"/>
                  <a:pt x="370497" y="1977567"/>
                </a:cubicBezTo>
                <a:cubicBezTo>
                  <a:pt x="337860" y="1956449"/>
                  <a:pt x="316415" y="1917884"/>
                  <a:pt x="271969" y="1911765"/>
                </a:cubicBezTo>
                <a:cubicBezTo>
                  <a:pt x="173127" y="1898297"/>
                  <a:pt x="204209" y="1793011"/>
                  <a:pt x="151990" y="1746183"/>
                </a:cubicBezTo>
                <a:cubicBezTo>
                  <a:pt x="142044" y="1737306"/>
                  <a:pt x="133031" y="1719862"/>
                  <a:pt x="134895" y="1707927"/>
                </a:cubicBezTo>
                <a:cubicBezTo>
                  <a:pt x="137691" y="1690784"/>
                  <a:pt x="149504" y="1674564"/>
                  <a:pt x="159450" y="1659260"/>
                </a:cubicBezTo>
                <a:cubicBezTo>
                  <a:pt x="169707" y="1643958"/>
                  <a:pt x="185247" y="1630489"/>
                  <a:pt x="177788" y="1610290"/>
                </a:cubicBezTo>
                <a:cubicBezTo>
                  <a:pt x="174683" y="1602027"/>
                  <a:pt x="176855" y="1573257"/>
                  <a:pt x="153855" y="1595904"/>
                </a:cubicBezTo>
                <a:cubicBezTo>
                  <a:pt x="90759" y="1658037"/>
                  <a:pt x="54081" y="1599274"/>
                  <a:pt x="0" y="1571114"/>
                </a:cubicBezTo>
                <a:cubicBezTo>
                  <a:pt x="43514" y="1542037"/>
                  <a:pt x="82677" y="1521532"/>
                  <a:pt x="89205" y="1478072"/>
                </a:cubicBezTo>
                <a:cubicBezTo>
                  <a:pt x="102570" y="1388394"/>
                  <a:pt x="159758" y="1347382"/>
                  <a:pt x="246479" y="1339424"/>
                </a:cubicBezTo>
                <a:cubicBezTo>
                  <a:pt x="214465" y="1252808"/>
                  <a:pt x="214465" y="1252808"/>
                  <a:pt x="317968" y="1240870"/>
                </a:cubicBezTo>
                <a:cubicBezTo>
                  <a:pt x="278183" y="1185780"/>
                  <a:pt x="278183" y="1171701"/>
                  <a:pt x="326361" y="1152725"/>
                </a:cubicBezTo>
                <a:cubicBezTo>
                  <a:pt x="372673" y="1134666"/>
                  <a:pt x="423957" y="1128545"/>
                  <a:pt x="466852" y="1100695"/>
                </a:cubicBezTo>
                <a:cubicBezTo>
                  <a:pt x="427377" y="1030299"/>
                  <a:pt x="416187" y="948581"/>
                  <a:pt x="334753" y="914300"/>
                </a:cubicBezTo>
                <a:cubicBezTo>
                  <a:pt x="322010" y="909097"/>
                  <a:pt x="313307" y="887979"/>
                  <a:pt x="321386" y="875737"/>
                </a:cubicBezTo>
                <a:cubicBezTo>
                  <a:pt x="350915" y="831359"/>
                  <a:pt x="308644" y="747189"/>
                  <a:pt x="400645" y="737702"/>
                </a:cubicBezTo>
                <a:cubicBezTo>
                  <a:pt x="412147" y="736784"/>
                  <a:pt x="422716" y="727601"/>
                  <a:pt x="413701" y="715664"/>
                </a:cubicBezTo>
                <a:cubicBezTo>
                  <a:pt x="382618" y="674041"/>
                  <a:pt x="420228" y="676794"/>
                  <a:pt x="442916" y="671592"/>
                </a:cubicBezTo>
                <a:cubicBezTo>
                  <a:pt x="470270" y="665166"/>
                  <a:pt x="501352" y="683528"/>
                  <a:pt x="526840" y="660880"/>
                </a:cubicBezTo>
                <a:cubicBezTo>
                  <a:pt x="520932" y="637006"/>
                  <a:pt x="498866" y="637312"/>
                  <a:pt x="483325" y="629661"/>
                </a:cubicBezTo>
                <a:cubicBezTo>
                  <a:pt x="437945" y="607624"/>
                  <a:pt x="400956" y="581304"/>
                  <a:pt x="398780" y="524068"/>
                </a:cubicBezTo>
                <a:cubicBezTo>
                  <a:pt x="397228" y="477853"/>
                  <a:pt x="392254" y="437148"/>
                  <a:pt x="455041" y="423067"/>
                </a:cubicBezTo>
                <a:cubicBezTo>
                  <a:pt x="481149" y="417251"/>
                  <a:pt x="473687" y="383892"/>
                  <a:pt x="458768" y="367363"/>
                </a:cubicBezTo>
                <a:cubicBezTo>
                  <a:pt x="432038" y="337982"/>
                  <a:pt x="409972" y="298806"/>
                  <a:pt x="363968" y="296052"/>
                </a:cubicBezTo>
                <a:cubicBezTo>
                  <a:pt x="335995" y="294216"/>
                  <a:pt x="314548" y="281971"/>
                  <a:pt x="292481" y="267894"/>
                </a:cubicBezTo>
                <a:cubicBezTo>
                  <a:pt x="276630" y="257791"/>
                  <a:pt x="257670" y="249223"/>
                  <a:pt x="259533" y="227493"/>
                </a:cubicBezTo>
                <a:cubicBezTo>
                  <a:pt x="261399" y="206680"/>
                  <a:pt x="279736" y="198111"/>
                  <a:pt x="298387" y="193826"/>
                </a:cubicBezTo>
                <a:cubicBezTo>
                  <a:pt x="360552" y="180054"/>
                  <a:pt x="418983" y="159853"/>
                  <a:pt x="470893" y="113638"/>
                </a:cubicBezTo>
                <a:cubicBezTo>
                  <a:pt x="436390" y="89152"/>
                  <a:pt x="403444" y="71400"/>
                  <a:pt x="377957" y="46608"/>
                </a:cubicBezTo>
                <a:cubicBezTo>
                  <a:pt x="370264" y="39110"/>
                  <a:pt x="371678" y="29598"/>
                  <a:pt x="380092" y="18562"/>
                </a:cubicBezTo>
                <a:close/>
              </a:path>
            </a:pathLst>
          </a:cu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F39B122-EE0B-9BEE-E166-11E5E327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11" y="2460995"/>
            <a:ext cx="2009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84AA991B-AE0D-4C78-8AE7-9A98F122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24" y="4738731"/>
            <a:ext cx="2631747" cy="197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DC1F2B8-BC68-4380-E979-BEF0BEEE9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2" r="17933" b="10865"/>
          <a:stretch/>
        </p:blipFill>
        <p:spPr bwMode="auto">
          <a:xfrm>
            <a:off x="3268656" y="417260"/>
            <a:ext cx="3016307" cy="173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BC5067D9-C12F-6822-4561-E89364567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8"/>
          <a:stretch/>
        </p:blipFill>
        <p:spPr bwMode="auto">
          <a:xfrm>
            <a:off x="6833593" y="3859613"/>
            <a:ext cx="3541547" cy="167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52FCB772-C132-C2C8-D346-5CD7E5685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9" y="4235069"/>
            <a:ext cx="3290465" cy="246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4FF4D7AF-8650-F243-D174-883BE81DC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59" y="2072975"/>
            <a:ext cx="1484733" cy="197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5976BE72-5628-6241-2211-B7235DCA6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98" y="190924"/>
            <a:ext cx="1890552" cy="252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0832002-5F03-8DA3-E22E-AF521A4DF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t="8714" r="16606" b="10153"/>
          <a:stretch/>
        </p:blipFill>
        <p:spPr bwMode="auto">
          <a:xfrm>
            <a:off x="9478392" y="2179422"/>
            <a:ext cx="1589796" cy="236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04714A7-0A54-429F-AFE7-5DF45F078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11374" r="22888"/>
          <a:stretch/>
        </p:blipFill>
        <p:spPr bwMode="auto">
          <a:xfrm>
            <a:off x="10651935" y="3987415"/>
            <a:ext cx="1383478" cy="2304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155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4A3ED-3BE6-445B-C300-4A347352D1FA}"/>
              </a:ext>
            </a:extLst>
          </p:cNvPr>
          <p:cNvSpPr txBox="1"/>
          <p:nvPr/>
        </p:nvSpPr>
        <p:spPr>
          <a:xfrm>
            <a:off x="4453104" y="-3505356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Congenial" panose="02000503040000020004" pitchFamily="2" charset="0"/>
                <a:ea typeface="+mj-ea"/>
                <a:cs typeface="+mj-cs"/>
              </a:rPr>
              <a:t>Athletics</a:t>
            </a:r>
          </a:p>
        </p:txBody>
      </p:sp>
      <p:pic>
        <p:nvPicPr>
          <p:cNvPr id="4" name="Picture 3" descr="Two men wearing blue wigs and standing in a gym&#10;&#10;Description automatically generated">
            <a:extLst>
              <a:ext uri="{FF2B5EF4-FFF2-40B4-BE49-F238E27FC236}">
                <a16:creationId xmlns:a16="http://schemas.microsoft.com/office/drawing/2014/main" id="{0170EF4D-34F2-E6F3-F53F-882C1DB3F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>
          <a:xfrm>
            <a:off x="9265042" y="11"/>
            <a:ext cx="2926958" cy="3366388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3" name="Picture 12" descr="A group of people wearing medals&#10;&#10;Description automatically generated">
            <a:extLst>
              <a:ext uri="{FF2B5EF4-FFF2-40B4-BE49-F238E27FC236}">
                <a16:creationId xmlns:a16="http://schemas.microsoft.com/office/drawing/2014/main" id="{09D033AF-E9F9-2E3A-08D0-7B35D3A44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78" y="161125"/>
            <a:ext cx="3576320" cy="2682240"/>
          </a:xfrm>
          <a:prstGeom prst="rect">
            <a:avLst/>
          </a:prstGeom>
        </p:spPr>
      </p:pic>
      <p:pic>
        <p:nvPicPr>
          <p:cNvPr id="19" name="Picture 18" descr="A group of cheerleaders posing for a photo&#10;&#10;Description automatically generated">
            <a:extLst>
              <a:ext uri="{FF2B5EF4-FFF2-40B4-BE49-F238E27FC236}">
                <a16:creationId xmlns:a16="http://schemas.microsoft.com/office/drawing/2014/main" id="{719113B6-4834-7871-7E21-6AAE9A154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t="25702" r="5667" b="19663"/>
          <a:stretch/>
        </p:blipFill>
        <p:spPr>
          <a:xfrm>
            <a:off x="5335478" y="1683205"/>
            <a:ext cx="3680527" cy="1866656"/>
          </a:xfrm>
          <a:prstGeom prst="rect">
            <a:avLst/>
          </a:prstGeom>
        </p:spPr>
      </p:pic>
      <p:pic>
        <p:nvPicPr>
          <p:cNvPr id="23" name="Picture 22" descr="A group of people in uniform holding flags&#10;&#10;Description automatically generated">
            <a:extLst>
              <a:ext uri="{FF2B5EF4-FFF2-40B4-BE49-F238E27FC236}">
                <a16:creationId xmlns:a16="http://schemas.microsoft.com/office/drawing/2014/main" id="{6E9B9881-C11E-3B90-D3F4-C9FF978C3D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 t="13258" r="10071" b="596"/>
          <a:stretch/>
        </p:blipFill>
        <p:spPr>
          <a:xfrm>
            <a:off x="370774" y="2394375"/>
            <a:ext cx="2157015" cy="2210695"/>
          </a:xfrm>
          <a:prstGeom prst="rect">
            <a:avLst/>
          </a:prstGeom>
        </p:spPr>
      </p:pic>
      <p:pic>
        <p:nvPicPr>
          <p:cNvPr id="3074" name="8E2E36F5-F138-4A34-A825-8E4AAF6480D2" descr="IMG_6456.jpg">
            <a:extLst>
              <a:ext uri="{FF2B5EF4-FFF2-40B4-BE49-F238E27FC236}">
                <a16:creationId xmlns:a16="http://schemas.microsoft.com/office/drawing/2014/main" id="{69930B4A-B24C-CB22-4238-C69E217DD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23630" r="14514"/>
          <a:stretch/>
        </p:blipFill>
        <p:spPr bwMode="auto">
          <a:xfrm>
            <a:off x="8223293" y="3097521"/>
            <a:ext cx="3647301" cy="293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E33D3EDB-72C7-4F5A-978F-F8DA3DB6B4C4" descr="IMG_6522.jpg">
            <a:extLst>
              <a:ext uri="{FF2B5EF4-FFF2-40B4-BE49-F238E27FC236}">
                <a16:creationId xmlns:a16="http://schemas.microsoft.com/office/drawing/2014/main" id="{0C9D2B26-916E-1C28-BF3D-0F84893CF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85" y="1157429"/>
            <a:ext cx="1734918" cy="126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275EDAD-7044-9F11-EAB9-3B7ACD721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4" b="13847"/>
          <a:stretch/>
        </p:blipFill>
        <p:spPr bwMode="auto">
          <a:xfrm>
            <a:off x="6956604" y="91471"/>
            <a:ext cx="2117084" cy="159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BAC0269-B35D-3E4E-51EC-45F4A787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61" y="4086213"/>
            <a:ext cx="6716278" cy="265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F076351D-D18F-4F6D-8B02-DD13FEAECF7C" descr="IMG_6504.jpg">
            <a:extLst>
              <a:ext uri="{FF2B5EF4-FFF2-40B4-BE49-F238E27FC236}">
                <a16:creationId xmlns:a16="http://schemas.microsoft.com/office/drawing/2014/main" id="{45789E2E-F9DE-403B-5FD0-E026492F6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23762" r="7435" b="5470"/>
          <a:stretch/>
        </p:blipFill>
        <p:spPr bwMode="auto">
          <a:xfrm>
            <a:off x="3016674" y="2683500"/>
            <a:ext cx="2685858" cy="161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85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717745-229D-5E15-A014-29F6FDEFF514}"/>
              </a:ext>
            </a:extLst>
          </p:cNvPr>
          <p:cNvSpPr txBox="1"/>
          <p:nvPr/>
        </p:nvSpPr>
        <p:spPr>
          <a:xfrm>
            <a:off x="4453104" y="-3505356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Congenial" panose="02000503040000020004" pitchFamily="2" charset="0"/>
                <a:ea typeface="+mj-ea"/>
                <a:cs typeface="+mj-cs"/>
              </a:rPr>
              <a:t>Clubs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525AF-1965-EEE5-710A-4DC7C6C7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89" t="14218" r="67398" b="9320"/>
          <a:stretch/>
        </p:blipFill>
        <p:spPr>
          <a:xfrm>
            <a:off x="1455576" y="1371599"/>
            <a:ext cx="3713583" cy="4721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C172B-36F7-5D85-6777-3173B88DE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6" t="17211" r="67169" b="3605"/>
          <a:stretch/>
        </p:blipFill>
        <p:spPr>
          <a:xfrm>
            <a:off x="6763396" y="578496"/>
            <a:ext cx="4279641" cy="543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8004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EE6690-0881-2945-0FD8-DBDB2562F187}"/>
              </a:ext>
            </a:extLst>
          </p:cNvPr>
          <p:cNvSpPr txBox="1"/>
          <p:nvPr/>
        </p:nvSpPr>
        <p:spPr>
          <a:xfrm rot="20482794">
            <a:off x="69514" y="-284481"/>
            <a:ext cx="5462692" cy="1330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latin typeface="Congenial" panose="02000503040000020004" pitchFamily="2" charset="0"/>
                <a:ea typeface="+mj-ea"/>
                <a:cs typeface="+mj-cs"/>
              </a:rPr>
              <a:t>School Brochure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49D8C-CE7E-679B-74AB-54FCA84B7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2" t="27556" r="25000" b="3851"/>
          <a:stretch/>
        </p:blipFill>
        <p:spPr>
          <a:xfrm rot="20449249">
            <a:off x="802137" y="890718"/>
            <a:ext cx="6666772" cy="5135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00589-F1DF-D990-5B13-7BC35C323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3" t="18666" r="22223" b="4889"/>
          <a:stretch/>
        </p:blipFill>
        <p:spPr>
          <a:xfrm rot="20429953">
            <a:off x="5557155" y="734527"/>
            <a:ext cx="6651649" cy="5161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57F1C1-4F6A-E841-EF6B-E4CF3E997556}"/>
              </a:ext>
            </a:extLst>
          </p:cNvPr>
          <p:cNvSpPr txBox="1"/>
          <p:nvPr/>
        </p:nvSpPr>
        <p:spPr>
          <a:xfrm>
            <a:off x="10300996" y="5831633"/>
            <a:ext cx="147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Ms. Kray</a:t>
            </a:r>
          </a:p>
          <a:p>
            <a:r>
              <a:rPr lang="en-US" dirty="0"/>
              <a:t>Digital Media</a:t>
            </a:r>
          </a:p>
        </p:txBody>
      </p:sp>
    </p:spTree>
    <p:extLst>
      <p:ext uri="{BB962C8B-B14F-4D97-AF65-F5344CB8AC3E}">
        <p14:creationId xmlns:p14="http://schemas.microsoft.com/office/powerpoint/2010/main" val="971482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6">
            <a:extLst>
              <a:ext uri="{FF2B5EF4-FFF2-40B4-BE49-F238E27FC236}">
                <a16:creationId xmlns:a16="http://schemas.microsoft.com/office/drawing/2014/main" id="{ED894347-C9A9-4BFD-8A6D-05A2B0CDD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8">
            <a:extLst>
              <a:ext uri="{FF2B5EF4-FFF2-40B4-BE49-F238E27FC236}">
                <a16:creationId xmlns:a16="http://schemas.microsoft.com/office/drawing/2014/main" id="{284ED281-4082-46F9-86EE-D7890136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5531D9B7-48AB-4407-A9E8-13391FCB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4A3ED-3BE6-445B-C300-4A347352D1FA}"/>
              </a:ext>
            </a:extLst>
          </p:cNvPr>
          <p:cNvSpPr txBox="1"/>
          <p:nvPr/>
        </p:nvSpPr>
        <p:spPr>
          <a:xfrm>
            <a:off x="838200" y="937845"/>
            <a:ext cx="6696453" cy="36436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Congenial" panose="02000503040000020004" pitchFamily="2" charset="0"/>
                <a:ea typeface="+mj-ea"/>
                <a:cs typeface="+mj-cs"/>
              </a:rPr>
              <a:t>Leadership Cape Coral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686E4D4-67F1-BC2B-4EC6-242683056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34589" r="8561"/>
          <a:stretch/>
        </p:blipFill>
        <p:spPr bwMode="auto">
          <a:xfrm>
            <a:off x="409969" y="1421727"/>
            <a:ext cx="3879332" cy="227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76A16D19-8F1D-9015-8A9C-0BBEC8A9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86" y="1549340"/>
            <a:ext cx="2564256" cy="213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14A3147-B777-BA61-5B44-4294D2B6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752" y="3471495"/>
            <a:ext cx="3820020" cy="286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C0C4FA20-8275-4EAB-90F7-E744DAFB5F5A" descr="IMG_6923.jpg">
            <a:extLst>
              <a:ext uri="{FF2B5EF4-FFF2-40B4-BE49-F238E27FC236}">
                <a16:creationId xmlns:a16="http://schemas.microsoft.com/office/drawing/2014/main" id="{788D9767-2F2C-4290-C6BB-64FABFD41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3"/>
          <a:stretch/>
        </p:blipFill>
        <p:spPr bwMode="auto">
          <a:xfrm>
            <a:off x="1488330" y="4671554"/>
            <a:ext cx="4114546" cy="179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BD21E3D6-48F6-4285-80AC-8D75D0C87606" descr="IMG_6924.jpg">
            <a:extLst>
              <a:ext uri="{FF2B5EF4-FFF2-40B4-BE49-F238E27FC236}">
                <a16:creationId xmlns:a16="http://schemas.microsoft.com/office/drawing/2014/main" id="{B60B2A9B-BC04-1C56-F0BE-8538E338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31" y="540476"/>
            <a:ext cx="3234776" cy="246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82F98175-1CFB-480D-8771-73595BAE2288" descr="IMG_6925.jpg">
            <a:extLst>
              <a:ext uri="{FF2B5EF4-FFF2-40B4-BE49-F238E27FC236}">
                <a16:creationId xmlns:a16="http://schemas.microsoft.com/office/drawing/2014/main" id="{FF9F31C5-ED7D-4026-800A-2638903FD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59" y="47428"/>
            <a:ext cx="2305559" cy="16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588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1265</Words>
  <Application>Microsoft Office PowerPoint</Application>
  <PresentationFormat>Widescreen</PresentationFormat>
  <Paragraphs>660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Congenial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of Our School…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Graduation rate</vt:lpstr>
      <vt:lpstr>PowerPoint Presentation</vt:lpstr>
      <vt:lpstr>PowerPoint Presentation</vt:lpstr>
      <vt:lpstr>PowerPoint Presentation</vt:lpstr>
      <vt:lpstr>Oasis High School October 13th Gym Lobby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Corey, Jackie</dc:creator>
  <cp:lastModifiedBy>Corey, Jackie</cp:lastModifiedBy>
  <cp:revision>7</cp:revision>
  <dcterms:created xsi:type="dcterms:W3CDTF">2023-09-12T15:55:41Z</dcterms:created>
  <dcterms:modified xsi:type="dcterms:W3CDTF">2023-09-20T20:59:57Z</dcterms:modified>
</cp:coreProperties>
</file>